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92"/>
  </p:notesMasterIdLst>
  <p:sldIdLst>
    <p:sldId id="256" r:id="rId2"/>
    <p:sldId id="1122" r:id="rId3"/>
    <p:sldId id="471" r:id="rId4"/>
    <p:sldId id="1123" r:id="rId5"/>
    <p:sldId id="1124" r:id="rId6"/>
    <p:sldId id="499" r:id="rId7"/>
    <p:sldId id="1110" r:id="rId8"/>
    <p:sldId id="1164" r:id="rId9"/>
    <p:sldId id="557" r:id="rId10"/>
    <p:sldId id="841" r:id="rId11"/>
    <p:sldId id="667" r:id="rId12"/>
    <p:sldId id="681" r:id="rId13"/>
    <p:sldId id="668" r:id="rId14"/>
    <p:sldId id="1035" r:id="rId15"/>
    <p:sldId id="703" r:id="rId16"/>
    <p:sldId id="707" r:id="rId17"/>
    <p:sldId id="709" r:id="rId18"/>
    <p:sldId id="1125" r:id="rId19"/>
    <p:sldId id="1112" r:id="rId20"/>
    <p:sldId id="1162" r:id="rId21"/>
    <p:sldId id="1163" r:id="rId22"/>
    <p:sldId id="584" r:id="rId23"/>
    <p:sldId id="872" r:id="rId24"/>
    <p:sldId id="509" r:id="rId25"/>
    <p:sldId id="1126" r:id="rId26"/>
    <p:sldId id="1127" r:id="rId27"/>
    <p:sldId id="1128" r:id="rId28"/>
    <p:sldId id="1129" r:id="rId29"/>
    <p:sldId id="1130" r:id="rId30"/>
    <p:sldId id="572" r:id="rId31"/>
    <p:sldId id="1155" r:id="rId32"/>
    <p:sldId id="551" r:id="rId33"/>
    <p:sldId id="869" r:id="rId34"/>
    <p:sldId id="1025" r:id="rId35"/>
    <p:sldId id="1119" r:id="rId36"/>
    <p:sldId id="1156" r:id="rId37"/>
    <p:sldId id="1120" r:id="rId38"/>
    <p:sldId id="1090" r:id="rId39"/>
    <p:sldId id="1144" r:id="rId40"/>
    <p:sldId id="1131" r:id="rId41"/>
    <p:sldId id="1145" r:id="rId42"/>
    <p:sldId id="518" r:id="rId43"/>
    <p:sldId id="1036" r:id="rId44"/>
    <p:sldId id="591" r:id="rId45"/>
    <p:sldId id="590" r:id="rId46"/>
    <p:sldId id="588" r:id="rId47"/>
    <p:sldId id="589" r:id="rId48"/>
    <p:sldId id="1132" r:id="rId49"/>
    <p:sldId id="1133" r:id="rId50"/>
    <p:sldId id="999" r:id="rId51"/>
    <p:sldId id="1147" r:id="rId52"/>
    <p:sldId id="1146" r:id="rId53"/>
    <p:sldId id="970" r:id="rId54"/>
    <p:sldId id="897" r:id="rId55"/>
    <p:sldId id="1148" r:id="rId56"/>
    <p:sldId id="889" r:id="rId57"/>
    <p:sldId id="744" r:id="rId58"/>
    <p:sldId id="980" r:id="rId59"/>
    <p:sldId id="1157" r:id="rId60"/>
    <p:sldId id="1158" r:id="rId61"/>
    <p:sldId id="1134" r:id="rId62"/>
    <p:sldId id="1159" r:id="rId63"/>
    <p:sldId id="1135" r:id="rId64"/>
    <p:sldId id="1160" r:id="rId65"/>
    <p:sldId id="1143" r:id="rId66"/>
    <p:sldId id="1136" r:id="rId67"/>
    <p:sldId id="1137" r:id="rId68"/>
    <p:sldId id="1117" r:id="rId69"/>
    <p:sldId id="1101" r:id="rId70"/>
    <p:sldId id="1138" r:id="rId71"/>
    <p:sldId id="1139" r:id="rId72"/>
    <p:sldId id="974" r:id="rId73"/>
    <p:sldId id="940" r:id="rId74"/>
    <p:sldId id="927" r:id="rId75"/>
    <p:sldId id="928" r:id="rId76"/>
    <p:sldId id="1149" r:id="rId77"/>
    <p:sldId id="1093" r:id="rId78"/>
    <p:sldId id="1102" r:id="rId79"/>
    <p:sldId id="1113" r:id="rId80"/>
    <p:sldId id="1114" r:id="rId81"/>
    <p:sldId id="1044" r:id="rId82"/>
    <p:sldId id="1103" r:id="rId83"/>
    <p:sldId id="1140" r:id="rId84"/>
    <p:sldId id="1092" r:id="rId85"/>
    <p:sldId id="1091" r:id="rId86"/>
    <p:sldId id="1107" r:id="rId87"/>
    <p:sldId id="1109" r:id="rId88"/>
    <p:sldId id="1141" r:id="rId89"/>
    <p:sldId id="1142" r:id="rId90"/>
    <p:sldId id="550" r:id="rId91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1122"/>
            <p14:sldId id="471"/>
            <p14:sldId id="1123"/>
            <p14:sldId id="1124"/>
            <p14:sldId id="499"/>
            <p14:sldId id="1110"/>
            <p14:sldId id="1164"/>
            <p14:sldId id="557"/>
            <p14:sldId id="841"/>
            <p14:sldId id="667"/>
            <p14:sldId id="681"/>
            <p14:sldId id="668"/>
            <p14:sldId id="1035"/>
            <p14:sldId id="703"/>
            <p14:sldId id="707"/>
            <p14:sldId id="709"/>
            <p14:sldId id="1125"/>
            <p14:sldId id="1112"/>
            <p14:sldId id="1162"/>
            <p14:sldId id="1163"/>
            <p14:sldId id="584"/>
            <p14:sldId id="872"/>
            <p14:sldId id="509"/>
            <p14:sldId id="1126"/>
            <p14:sldId id="1127"/>
            <p14:sldId id="1128"/>
            <p14:sldId id="1129"/>
            <p14:sldId id="1130"/>
            <p14:sldId id="572"/>
            <p14:sldId id="1155"/>
            <p14:sldId id="551"/>
            <p14:sldId id="869"/>
            <p14:sldId id="1025"/>
            <p14:sldId id="1119"/>
            <p14:sldId id="1156"/>
            <p14:sldId id="1120"/>
            <p14:sldId id="1090"/>
            <p14:sldId id="1144"/>
            <p14:sldId id="1131"/>
            <p14:sldId id="1145"/>
            <p14:sldId id="518"/>
            <p14:sldId id="1036"/>
            <p14:sldId id="591"/>
            <p14:sldId id="590"/>
            <p14:sldId id="588"/>
            <p14:sldId id="589"/>
            <p14:sldId id="1132"/>
            <p14:sldId id="1133"/>
            <p14:sldId id="999"/>
            <p14:sldId id="1147"/>
            <p14:sldId id="1146"/>
            <p14:sldId id="970"/>
            <p14:sldId id="897"/>
            <p14:sldId id="1148"/>
            <p14:sldId id="889"/>
            <p14:sldId id="744"/>
            <p14:sldId id="980"/>
            <p14:sldId id="1157"/>
            <p14:sldId id="1158"/>
            <p14:sldId id="1134"/>
            <p14:sldId id="1159"/>
            <p14:sldId id="1135"/>
            <p14:sldId id="1160"/>
            <p14:sldId id="1143"/>
            <p14:sldId id="1136"/>
            <p14:sldId id="1137"/>
            <p14:sldId id="1117"/>
            <p14:sldId id="1101"/>
            <p14:sldId id="1138"/>
            <p14:sldId id="1139"/>
            <p14:sldId id="974"/>
            <p14:sldId id="940"/>
            <p14:sldId id="927"/>
            <p14:sldId id="928"/>
            <p14:sldId id="1149"/>
            <p14:sldId id="1093"/>
            <p14:sldId id="1102"/>
            <p14:sldId id="1113"/>
            <p14:sldId id="1114"/>
            <p14:sldId id="1044"/>
            <p14:sldId id="1103"/>
            <p14:sldId id="1140"/>
            <p14:sldId id="1092"/>
            <p14:sldId id="1091"/>
            <p14:sldId id="1107"/>
            <p14:sldId id="1109"/>
            <p14:sldId id="1141"/>
            <p14:sldId id="1142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544F"/>
    <a:srgbClr val="9E60B8"/>
    <a:srgbClr val="025249"/>
    <a:srgbClr val="5493CB"/>
    <a:srgbClr val="57B98F"/>
    <a:srgbClr val="D4EBE9"/>
    <a:srgbClr val="B58900"/>
    <a:srgbClr val="EF7D1D"/>
    <a:srgbClr val="41719C"/>
    <a:srgbClr val="D6A0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24"/>
    <p:restoredTop sz="96853" autoAdjust="0"/>
  </p:normalViewPr>
  <p:slideViewPr>
    <p:cSldViewPr snapToGrid="0" snapToObjects="1">
      <p:cViewPr varScale="1">
        <p:scale>
          <a:sx n="161" d="100"/>
          <a:sy n="161" d="100"/>
        </p:scale>
        <p:origin x="1096" y="20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11.11.21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3633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9685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82005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216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80224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0089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3423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5847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689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5982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357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264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raphql-java.com/" TargetMode="Externa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raphql-java-kickstart/graphql-java-tools" TargetMode="Externa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pring.io/spring-graphql/docs/current-SNAPSHOT/reference/html/" TargetMode="Externa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netflix.github.io/dgs/" TargetMode="Externa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netflix.github.io/dgs/" TargetMode="Externa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netflix.github.io/dgs/" TargetMode="Externa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.schule/wjax-graphql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99F411C-560F-AB4D-A5D8-6117C7E7AE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555"/>
          <a:stretch/>
        </p:blipFill>
        <p:spPr>
          <a:xfrm>
            <a:off x="11163" y="9992"/>
            <a:ext cx="9894838" cy="685225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2" y="1"/>
            <a:ext cx="992832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11163" y="1205889"/>
            <a:ext cx="9905999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96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W-</a:t>
            </a:r>
            <a:r>
              <a:rPr lang="de-DE" sz="1400" spc="80" dirty="0" err="1">
                <a:solidFill>
                  <a:srgbClr val="D4EBE9"/>
                </a:solidFill>
              </a:rPr>
              <a:t>Jax</a:t>
            </a:r>
            <a:r>
              <a:rPr lang="de-DE" sz="1400" spc="80" dirty="0">
                <a:solidFill>
                  <a:srgbClr val="D4EBE9"/>
                </a:solidFill>
              </a:rPr>
              <a:t> 2021 | 11. November 2021, online/München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1377139" y="4533661"/>
            <a:ext cx="5053478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react.schule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wjax-graphql</a:t>
            </a:r>
            <a:endParaRPr lang="de-DE" sz="320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A96EEB-A072-2541-96E8-90B08D3FE896}"/>
              </a:ext>
            </a:extLst>
          </p:cNvPr>
          <p:cNvSpPr/>
          <p:nvPr/>
        </p:nvSpPr>
        <p:spPr>
          <a:xfrm>
            <a:off x="5267739" y="3109385"/>
            <a:ext cx="41545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für Java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BeerAdvisor</a:t>
            </a:r>
            <a:r>
              <a:rPr lang="de-DE" dirty="0"/>
              <a:t> </a:t>
            </a:r>
            <a:r>
              <a:rPr lang="de-DE" dirty="0" err="1"/>
              <a:t>Domaine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"Domain-Model"</a:t>
            </a:r>
          </a:p>
        </p:txBody>
      </p:sp>
      <p:pic>
        <p:nvPicPr>
          <p:cNvPr id="5" name="Grafik 4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20DD40BE-00A0-1E45-9292-DD499D341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261412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38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</a:t>
            </a:r>
            <a:r>
              <a:rPr lang="de-DE" sz="1800" b="0" dirty="0">
                <a:solidFill>
                  <a:srgbClr val="9E60B8"/>
                </a:solidFill>
              </a:rPr>
              <a:t>Autor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7B98F"/>
                </a:solidFill>
              </a:rPr>
              <a:t>Ratings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493CB"/>
                </a:solidFill>
              </a:rPr>
              <a:t>Biers</a:t>
            </a:r>
            <a:endParaRPr lang="de-DE" b="0" dirty="0">
              <a:solidFill>
                <a:srgbClr val="5493CB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7" name="Grafik 6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0D73D6C0-7969-4249-86C1-BB7A6D4BD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308537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73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</a:t>
            </a:r>
            <a:r>
              <a:rPr lang="de-DE" sz="1800" b="0" dirty="0">
                <a:solidFill>
                  <a:srgbClr val="9E60B8"/>
                </a:solidFill>
              </a:rPr>
              <a:t>Autor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7B98F"/>
                </a:solidFill>
              </a:rPr>
              <a:t>Ratings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493CB"/>
                </a:solidFill>
              </a:rPr>
              <a:t>Biers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54E1D08-4003-6849-9C31-BE4EC4D0F1FE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952A52E-7F6C-F84E-9440-06694C2D6A7F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9" name="Grafik 8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235E5C04-3860-F344-9844-5566513DA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308537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84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</a:t>
            </a:r>
            <a:r>
              <a:rPr lang="de-DE" sz="1800" b="0" dirty="0">
                <a:solidFill>
                  <a:srgbClr val="9E60B8"/>
                </a:solidFill>
              </a:rPr>
              <a:t>Autor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7B98F"/>
                </a:solidFill>
              </a:rPr>
              <a:t>Ratings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493CB"/>
                </a:solidFill>
              </a:rPr>
              <a:t>Biers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579FA-2200-9940-A164-229C2D22C34C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EA9B30-84A8-1A46-93ED-49B4ADCC4002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AACEAA-2BC8-C841-A9F1-25F458BD51B9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BA482-B630-BF48-8706-BCB31CCCB3D6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2" name="Grafik 11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7EA77AE6-8C3F-3A4E-A721-939C11542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308537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04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</a:t>
            </a:r>
            <a:r>
              <a:rPr lang="de-DE" sz="1800" b="0" dirty="0">
                <a:solidFill>
                  <a:srgbClr val="9E60B8"/>
                </a:solidFill>
              </a:rPr>
              <a:t>Autor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7B98F"/>
                </a:solidFill>
              </a:rPr>
              <a:t>Ratings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493CB"/>
                </a:solidFill>
              </a:rPr>
              <a:t>Biers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Ebenfalls vereinfacht: es kommt immer ein ganzes Objekt zurück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579FA-2200-9940-A164-229C2D22C34C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EA9B30-84A8-1A46-93ED-49B4ADCC4002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AACEAA-2BC8-C841-A9F1-25F458BD51B9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BA482-B630-BF48-8706-BCB31CCCB3D6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2" name="Grafik 11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7EA77AE6-8C3F-3A4E-A721-939C11542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308537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031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F551FF-1BA4-4C4A-8003-34A85EF2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6522D-2326-F34A-91E7-38A0AF1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67246"/>
            <a:ext cx="3900077" cy="448743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4362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98372" y="2990626"/>
            <a:ext cx="2312894" cy="102034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270542" y="1406354"/>
            <a:ext cx="740153" cy="570626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4D4F918-1259-E64C-88BB-A66F3A9EF156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4212127-EB5B-DE4F-9E4C-6BAA895CD275}"/>
              </a:ext>
            </a:extLst>
          </p:cNvPr>
          <p:cNvSpPr/>
          <p:nvPr/>
        </p:nvSpPr>
        <p:spPr>
          <a:xfrm>
            <a:off x="8318984" y="1232371"/>
            <a:ext cx="740153" cy="108682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121523"/>
            <a:ext cx="740153" cy="9666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7087D29-17E9-B741-85BA-A1EBD251C1E9}"/>
              </a:ext>
            </a:extLst>
          </p:cNvPr>
          <p:cNvSpPr/>
          <p:nvPr/>
        </p:nvSpPr>
        <p:spPr>
          <a:xfrm>
            <a:off x="8303485" y="5539058"/>
            <a:ext cx="740153" cy="8541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>
            <a:off x="8265300" y="3263596"/>
            <a:ext cx="740153" cy="132127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8D7F4B-D5E6-7A44-AF92-DD7D4FBD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9CC76B9-2F8D-274C-B32C-A6A982D7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70125"/>
            <a:ext cx="3900077" cy="44874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"B1"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stars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comment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author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endParaRPr lang="de-DE" sz="14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324574" y="2958353"/>
            <a:ext cx="3757781" cy="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6042355" y="2087613"/>
            <a:ext cx="2040000" cy="135234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0F799C-4963-8346-94E2-D3FC4C88ADBE}"/>
              </a:ext>
            </a:extLst>
          </p:cNvPr>
          <p:cNvCxnSpPr>
            <a:cxnSpLocks/>
          </p:cNvCxnSpPr>
          <p:nvPr/>
        </p:nvCxnSpPr>
        <p:spPr>
          <a:xfrm>
            <a:off x="5410593" y="5014913"/>
            <a:ext cx="2723757" cy="81702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48F30D-CB11-394E-BFBC-30F916C4AA7E}"/>
              </a:ext>
            </a:extLst>
          </p:cNvPr>
          <p:cNvCxnSpPr>
            <a:cxnSpLocks/>
          </p:cNvCxnSpPr>
          <p:nvPr/>
        </p:nvCxnSpPr>
        <p:spPr>
          <a:xfrm flipV="1">
            <a:off x="6386986" y="4431226"/>
            <a:ext cx="1695369" cy="3105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6207DAA7-0968-4949-BDB2-DB01CB131E02}"/>
              </a:ext>
            </a:extLst>
          </p:cNvPr>
          <p:cNvSpPr/>
          <p:nvPr/>
        </p:nvSpPr>
        <p:spPr>
          <a:xfrm>
            <a:off x="8270542" y="1666045"/>
            <a:ext cx="740153" cy="251655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466241-C7CA-4F49-A88F-FAF16CC02D88}"/>
              </a:ext>
            </a:extLst>
          </p:cNvPr>
          <p:cNvSpPr/>
          <p:nvPr/>
        </p:nvSpPr>
        <p:spPr>
          <a:xfrm>
            <a:off x="8270542" y="2849672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89FCEA5-BBC2-C54F-9C81-364C569D6D20}"/>
              </a:ext>
            </a:extLst>
          </p:cNvPr>
          <p:cNvSpPr/>
          <p:nvPr/>
        </p:nvSpPr>
        <p:spPr>
          <a:xfrm>
            <a:off x="8270541" y="4283486"/>
            <a:ext cx="740153" cy="10868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7451E1A-A4A3-F347-9A03-4A7AA0819A16}"/>
              </a:ext>
            </a:extLst>
          </p:cNvPr>
          <p:cNvSpPr/>
          <p:nvPr/>
        </p:nvSpPr>
        <p:spPr>
          <a:xfrm>
            <a:off x="8265301" y="5671923"/>
            <a:ext cx="740153" cy="10868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86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58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275D3FB-1FEC-724D-AE8C-DEDCA74D34E8}"/>
              </a:ext>
            </a:extLst>
          </p:cNvPr>
          <p:cNvSpPr/>
          <p:nvPr/>
        </p:nvSpPr>
        <p:spPr>
          <a:xfrm>
            <a:off x="651097" y="6085785"/>
            <a:ext cx="88965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i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Abgefragt werden Daten, nicht Endpunkte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😈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2148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REST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449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2400" b="1" dirty="0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REST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24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029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21110" y="420867"/>
            <a:ext cx="826380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-346214" y="2638409"/>
            <a:ext cx="4953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235" y="2638409"/>
            <a:ext cx="1686596" cy="2459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369348" y="5254388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636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2400" b="1" dirty="0" err="1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24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499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6709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2400" b="1" dirty="0" err="1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24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Auch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erzeugt die API nicht auf „magische“ Weise selbst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und API-Zugriffe sind typsicher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Sehr gutes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Tooling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vorhanden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Viel aus einer Hand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040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724F2B-E00E-464C-9B4B-83A7D36B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FF5C9D-8F61-D640-9991-47F91AEF290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1025525"/>
            <a:ext cx="9499600" cy="5329238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Die GraphQL Query Sprache</a:t>
            </a:r>
          </a:p>
        </p:txBody>
      </p:sp>
    </p:spTree>
    <p:extLst>
      <p:ext uri="{BB962C8B-B14F-4D97-AF65-F5344CB8AC3E}">
        <p14:creationId xmlns:p14="http://schemas.microsoft.com/office/powerpoint/2010/main" val="4392972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65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 ist ein String, kein JSON!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68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214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definiert Events (mit Feldern), aus denen der Client auswählt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639934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22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358635" y="2187709"/>
            <a:ext cx="9188734" cy="3570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3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Grundlagen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5697"/>
            <a:ext cx="9906000" cy="790223"/>
          </a:xfrm>
        </p:spPr>
        <p:txBody>
          <a:bodyPr>
            <a:normAutofit/>
          </a:bodyPr>
          <a:lstStyle/>
          <a:p>
            <a:r>
              <a:rPr lang="de-DE" sz="4000" u="sng" dirty="0">
                <a:solidFill>
                  <a:srgbClr val="9E60B8"/>
                </a:solidFill>
              </a:rPr>
              <a:t>Teil 1</a:t>
            </a: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„Normaler“ HTTP Endpunkt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üblicherweise per POST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HTTP Verben spielen keine Rolle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7914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„Normaler“ HTTP Endpunkt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üblicherweise per POST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HTTP Verben spielen keine Rolle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-Endpunkt kann parallel zu anderen Endpunkten bestehen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REST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kann problemlos gemischt werden 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Wie die Anbindung aussieht hängt vom Framework und Umgebung (Spring / JEE) ab</a:t>
            </a:r>
          </a:p>
        </p:txBody>
      </p:sp>
    </p:spTree>
    <p:extLst>
      <p:ext uri="{BB962C8B-B14F-4D97-AF65-F5344CB8AC3E}">
        <p14:creationId xmlns:p14="http://schemas.microsoft.com/office/powerpoint/2010/main" val="4156432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0" y="855697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4000" u="sng" dirty="0">
                <a:solidFill>
                  <a:srgbClr val="9E60B8"/>
                </a:solidFill>
              </a:rPr>
              <a:t>Teil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 err="1"/>
              <a:t>Runtime</a:t>
            </a:r>
            <a:r>
              <a:rPr lang="de-DE" spc="100" dirty="0"/>
              <a:t> (AKA: </a:t>
            </a:r>
            <a:r>
              <a:rPr lang="de-DE" spc="100" dirty="0" err="1"/>
              <a:t>Your</a:t>
            </a:r>
            <a:r>
              <a:rPr lang="de-DE" spc="100" dirty="0"/>
              <a:t> </a:t>
            </a:r>
            <a:r>
              <a:rPr lang="de-DE" spc="100" dirty="0" err="1"/>
              <a:t>application</a:t>
            </a:r>
            <a:r>
              <a:rPr lang="de-DE" spc="100" dirty="0"/>
              <a:t>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1397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nicht aus einer Datenbank kommen</a:t>
            </a:r>
          </a:p>
        </p:txBody>
      </p:sp>
    </p:spTree>
    <p:extLst>
      <p:ext uri="{BB962C8B-B14F-4D97-AF65-F5344CB8AC3E}">
        <p14:creationId xmlns:p14="http://schemas.microsoft.com/office/powerpoint/2010/main" val="34497935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Grundsätzliche Optionen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graphl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das erste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Framework für Java (2015!)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Low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level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API, kein Support für Server etc.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C3D87E-2BC3-F745-BA68-51EF86A7016F}"/>
              </a:ext>
            </a:extLst>
          </p:cNvPr>
          <p:cNvSpPr/>
          <p:nvPr/>
        </p:nvSpPr>
        <p:spPr>
          <a:xfrm>
            <a:off x="476052" y="5731497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25109682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49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Grundsätzliche Optionen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graphl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das erste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Framework für Java (2015!)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Low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level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API, kein Support für Server etc.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Verschiede Abstraktionen existieren dafür, insb. für Spring 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C3D87E-2BC3-F745-BA68-51EF86A7016F}"/>
              </a:ext>
            </a:extLst>
          </p:cNvPr>
          <p:cNvSpPr/>
          <p:nvPr/>
        </p:nvSpPr>
        <p:spPr>
          <a:xfrm>
            <a:off x="476052" y="5731497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DFA4EE0-7C11-CE46-B8EF-AF268C989FCC}"/>
              </a:ext>
            </a:extLst>
          </p:cNvPr>
          <p:cNvSpPr/>
          <p:nvPr/>
        </p:nvSpPr>
        <p:spPr>
          <a:xfrm>
            <a:off x="476053" y="4892510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DF4C3EA2-39A8-2340-8223-92694B8781B9}"/>
              </a:ext>
            </a:extLst>
          </p:cNvPr>
          <p:cNvSpPr/>
          <p:nvPr/>
        </p:nvSpPr>
        <p:spPr>
          <a:xfrm>
            <a:off x="1404594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949827E-13EE-F74A-B625-439B787787FC}"/>
              </a:ext>
            </a:extLst>
          </p:cNvPr>
          <p:cNvSpPr/>
          <p:nvPr/>
        </p:nvSpPr>
        <p:spPr>
          <a:xfrm>
            <a:off x="2514597" y="4888742"/>
            <a:ext cx="185708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netflix-dgs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E7E1DDB-4BE8-8B4C-BB21-970406D1F662}"/>
              </a:ext>
            </a:extLst>
          </p:cNvPr>
          <p:cNvSpPr/>
          <p:nvPr/>
        </p:nvSpPr>
        <p:spPr>
          <a:xfrm>
            <a:off x="4553145" y="4892509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25249"/>
                </a:solidFill>
              </a:rPr>
              <a:t>spring-</a:t>
            </a:r>
            <a:r>
              <a:rPr lang="de-DE" dirty="0" err="1">
                <a:solidFill>
                  <a:srgbClr val="025249"/>
                </a:solidFill>
              </a:rPr>
              <a:t>graphql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10" name="Pfeil nach unten 9">
            <a:extLst>
              <a:ext uri="{FF2B5EF4-FFF2-40B4-BE49-F238E27FC236}">
                <a16:creationId xmlns:a16="http://schemas.microsoft.com/office/drawing/2014/main" id="{913AA472-7BEC-6947-8521-7866468778AE}"/>
              </a:ext>
            </a:extLst>
          </p:cNvPr>
          <p:cNvSpPr/>
          <p:nvPr/>
        </p:nvSpPr>
        <p:spPr>
          <a:xfrm>
            <a:off x="3443138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 nach unten 10">
            <a:extLst>
              <a:ext uri="{FF2B5EF4-FFF2-40B4-BE49-F238E27FC236}">
                <a16:creationId xmlns:a16="http://schemas.microsoft.com/office/drawing/2014/main" id="{54784506-C88A-7342-B0F6-997AB179B30F}"/>
              </a:ext>
            </a:extLst>
          </p:cNvPr>
          <p:cNvSpPr/>
          <p:nvPr/>
        </p:nvSpPr>
        <p:spPr>
          <a:xfrm>
            <a:off x="5484830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8911627-D650-D041-A792-0A93B12A55EB}"/>
              </a:ext>
            </a:extLst>
          </p:cNvPr>
          <p:cNvSpPr/>
          <p:nvPr/>
        </p:nvSpPr>
        <p:spPr>
          <a:xfrm>
            <a:off x="476053" y="4053523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-spring-boot</a:t>
            </a:r>
          </a:p>
        </p:txBody>
      </p:sp>
      <p:sp>
        <p:nvSpPr>
          <p:cNvPr id="14" name="Pfeil nach unten 13">
            <a:extLst>
              <a:ext uri="{FF2B5EF4-FFF2-40B4-BE49-F238E27FC236}">
                <a16:creationId xmlns:a16="http://schemas.microsoft.com/office/drawing/2014/main" id="{968F95E9-473A-B24E-B403-960F6FB89E41}"/>
              </a:ext>
            </a:extLst>
          </p:cNvPr>
          <p:cNvSpPr/>
          <p:nvPr/>
        </p:nvSpPr>
        <p:spPr>
          <a:xfrm>
            <a:off x="1413460" y="4558802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ECE29EF-C8A0-4E4E-BC62-3843626ECB47}"/>
              </a:ext>
            </a:extLst>
          </p:cNvPr>
          <p:cNvSpPr/>
          <p:nvPr/>
        </p:nvSpPr>
        <p:spPr>
          <a:xfrm>
            <a:off x="2845376" y="4204691"/>
            <a:ext cx="164981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Spring/Spring Boot-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endParaRPr lang="de-DE" sz="1050" dirty="0"/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C986F2CB-8C8B-BB47-9CE2-79AE4D8993CC}"/>
              </a:ext>
            </a:extLst>
          </p:cNvPr>
          <p:cNvCxnSpPr>
            <a:cxnSpLocks/>
          </p:cNvCxnSpPr>
          <p:nvPr/>
        </p:nvCxnSpPr>
        <p:spPr>
          <a:xfrm flipH="1">
            <a:off x="2378838" y="4326441"/>
            <a:ext cx="515031" cy="0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CA2DC7C0-69D5-9D44-9A22-9EAD338BED4A}"/>
              </a:ext>
            </a:extLst>
          </p:cNvPr>
          <p:cNvCxnSpPr>
            <a:cxnSpLocks/>
          </p:cNvCxnSpPr>
          <p:nvPr/>
        </p:nvCxnSpPr>
        <p:spPr>
          <a:xfrm>
            <a:off x="3492629" y="4480330"/>
            <a:ext cx="0" cy="291563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D98E82CD-30C3-4848-80DA-06006785AFC9}"/>
              </a:ext>
            </a:extLst>
          </p:cNvPr>
          <p:cNvCxnSpPr>
            <a:cxnSpLocks/>
          </p:cNvCxnSpPr>
          <p:nvPr/>
        </p:nvCxnSpPr>
        <p:spPr>
          <a:xfrm>
            <a:off x="4371680" y="4480330"/>
            <a:ext cx="554894" cy="348713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1449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Grundsätzliche Optionen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graphl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das erste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Framework für Java (2015!)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Low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level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API, kein Support für Server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Verschiede Abstraktionen existieren dafür, insb. für Spring 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olidFill>
                  <a:srgbClr val="025249"/>
                </a:solidFill>
                <a:latin typeface="Source Sans Pro" charset="0"/>
              </a:rPr>
              <a:t>MicroProfile</a:t>
            </a:r>
            <a:endParaRPr lang="de-DE" sz="2400" b="1" dirty="0">
              <a:solidFill>
                <a:srgbClr val="025249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C3D87E-2BC3-F745-BA68-51EF86A7016F}"/>
              </a:ext>
            </a:extLst>
          </p:cNvPr>
          <p:cNvSpPr/>
          <p:nvPr/>
        </p:nvSpPr>
        <p:spPr>
          <a:xfrm>
            <a:off x="476052" y="5731497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DFA4EE0-7C11-CE46-B8EF-AF268C989FCC}"/>
              </a:ext>
            </a:extLst>
          </p:cNvPr>
          <p:cNvSpPr/>
          <p:nvPr/>
        </p:nvSpPr>
        <p:spPr>
          <a:xfrm>
            <a:off x="476053" y="4892510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DF4C3EA2-39A8-2340-8223-92694B8781B9}"/>
              </a:ext>
            </a:extLst>
          </p:cNvPr>
          <p:cNvSpPr/>
          <p:nvPr/>
        </p:nvSpPr>
        <p:spPr>
          <a:xfrm>
            <a:off x="1404594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949827E-13EE-F74A-B625-439B787787FC}"/>
              </a:ext>
            </a:extLst>
          </p:cNvPr>
          <p:cNvSpPr/>
          <p:nvPr/>
        </p:nvSpPr>
        <p:spPr>
          <a:xfrm>
            <a:off x="2514597" y="4888742"/>
            <a:ext cx="185708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netflix-dgs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E7E1DDB-4BE8-8B4C-BB21-970406D1F662}"/>
              </a:ext>
            </a:extLst>
          </p:cNvPr>
          <p:cNvSpPr/>
          <p:nvPr/>
        </p:nvSpPr>
        <p:spPr>
          <a:xfrm>
            <a:off x="4553145" y="4892509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25249"/>
                </a:solidFill>
              </a:rPr>
              <a:t>spring-</a:t>
            </a:r>
            <a:r>
              <a:rPr lang="de-DE" dirty="0" err="1">
                <a:solidFill>
                  <a:srgbClr val="025249"/>
                </a:solidFill>
              </a:rPr>
              <a:t>graphql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10" name="Pfeil nach unten 9">
            <a:extLst>
              <a:ext uri="{FF2B5EF4-FFF2-40B4-BE49-F238E27FC236}">
                <a16:creationId xmlns:a16="http://schemas.microsoft.com/office/drawing/2014/main" id="{913AA472-7BEC-6947-8521-7866468778AE}"/>
              </a:ext>
            </a:extLst>
          </p:cNvPr>
          <p:cNvSpPr/>
          <p:nvPr/>
        </p:nvSpPr>
        <p:spPr>
          <a:xfrm>
            <a:off x="3443138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 nach unten 10">
            <a:extLst>
              <a:ext uri="{FF2B5EF4-FFF2-40B4-BE49-F238E27FC236}">
                <a16:creationId xmlns:a16="http://schemas.microsoft.com/office/drawing/2014/main" id="{54784506-C88A-7342-B0F6-997AB179B30F}"/>
              </a:ext>
            </a:extLst>
          </p:cNvPr>
          <p:cNvSpPr/>
          <p:nvPr/>
        </p:nvSpPr>
        <p:spPr>
          <a:xfrm>
            <a:off x="5484830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8911627-D650-D041-A792-0A93B12A55EB}"/>
              </a:ext>
            </a:extLst>
          </p:cNvPr>
          <p:cNvSpPr/>
          <p:nvPr/>
        </p:nvSpPr>
        <p:spPr>
          <a:xfrm>
            <a:off x="476053" y="4053523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-spring-boot</a:t>
            </a:r>
          </a:p>
        </p:txBody>
      </p:sp>
      <p:sp>
        <p:nvSpPr>
          <p:cNvPr id="14" name="Pfeil nach unten 13">
            <a:extLst>
              <a:ext uri="{FF2B5EF4-FFF2-40B4-BE49-F238E27FC236}">
                <a16:creationId xmlns:a16="http://schemas.microsoft.com/office/drawing/2014/main" id="{968F95E9-473A-B24E-B403-960F6FB89E41}"/>
              </a:ext>
            </a:extLst>
          </p:cNvPr>
          <p:cNvSpPr/>
          <p:nvPr/>
        </p:nvSpPr>
        <p:spPr>
          <a:xfrm>
            <a:off x="1413460" y="4558802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ECE29EF-C8A0-4E4E-BC62-3843626ECB47}"/>
              </a:ext>
            </a:extLst>
          </p:cNvPr>
          <p:cNvSpPr/>
          <p:nvPr/>
        </p:nvSpPr>
        <p:spPr>
          <a:xfrm>
            <a:off x="2845376" y="4204691"/>
            <a:ext cx="164981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Spring/Spring Boot-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endParaRPr lang="de-DE" sz="1050" dirty="0"/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C986F2CB-8C8B-BB47-9CE2-79AE4D8993CC}"/>
              </a:ext>
            </a:extLst>
          </p:cNvPr>
          <p:cNvCxnSpPr>
            <a:cxnSpLocks/>
          </p:cNvCxnSpPr>
          <p:nvPr/>
        </p:nvCxnSpPr>
        <p:spPr>
          <a:xfrm flipH="1">
            <a:off x="2378838" y="4326441"/>
            <a:ext cx="515031" cy="0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CA2DC7C0-69D5-9D44-9A22-9EAD338BED4A}"/>
              </a:ext>
            </a:extLst>
          </p:cNvPr>
          <p:cNvCxnSpPr>
            <a:cxnSpLocks/>
          </p:cNvCxnSpPr>
          <p:nvPr/>
        </p:nvCxnSpPr>
        <p:spPr>
          <a:xfrm>
            <a:off x="3492629" y="4480330"/>
            <a:ext cx="0" cy="291563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D98E82CD-30C3-4848-80DA-06006785AFC9}"/>
              </a:ext>
            </a:extLst>
          </p:cNvPr>
          <p:cNvCxnSpPr>
            <a:cxnSpLocks/>
          </p:cNvCxnSpPr>
          <p:nvPr/>
        </p:nvCxnSpPr>
        <p:spPr>
          <a:xfrm>
            <a:off x="4371680" y="4480330"/>
            <a:ext cx="554894" cy="348713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C1190E03-1C4C-4743-B67B-1CE3AE99D8A3}"/>
              </a:ext>
            </a:extLst>
          </p:cNvPr>
          <p:cNvSpPr/>
          <p:nvPr/>
        </p:nvSpPr>
        <p:spPr>
          <a:xfrm>
            <a:off x="6735453" y="5731497"/>
            <a:ext cx="2734011" cy="509047"/>
          </a:xfrm>
          <a:prstGeom prst="rect">
            <a:avLst/>
          </a:prstGeom>
          <a:solidFill>
            <a:srgbClr val="549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MicroProfile</a:t>
            </a:r>
            <a:r>
              <a:rPr lang="de-DE" dirty="0">
                <a:solidFill>
                  <a:srgbClr val="025249"/>
                </a:solidFill>
              </a:rPr>
              <a:t> GraphQL</a:t>
            </a:r>
          </a:p>
        </p:txBody>
      </p:sp>
    </p:spTree>
    <p:extLst>
      <p:ext uri="{BB962C8B-B14F-4D97-AF65-F5344CB8AC3E}">
        <p14:creationId xmlns:p14="http://schemas.microsoft.com/office/powerpoint/2010/main" val="35150717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580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C861A9C-02B9-CE49-BA9D-ECB8E3058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810" y="1076834"/>
            <a:ext cx="6012739" cy="535918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00F7B5E-0DC8-5541-B2CB-D089CE9397D5}"/>
              </a:ext>
            </a:extLst>
          </p:cNvPr>
          <p:cNvSpPr/>
          <p:nvPr/>
        </p:nvSpPr>
        <p:spPr>
          <a:xfrm>
            <a:off x="1896757" y="6429178"/>
            <a:ext cx="69690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-java/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-java/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discussions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/2591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4CFBA31-0398-2E46-90E9-485677741E83}"/>
              </a:ext>
            </a:extLst>
          </p:cNvPr>
          <p:cNvSpPr/>
          <p:nvPr/>
        </p:nvSpPr>
        <p:spPr>
          <a:xfrm>
            <a:off x="5530504" y="1260830"/>
            <a:ext cx="15302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Helvetica Neue" panose="02000503000000020004" pitchFamily="2" charset="0"/>
              </a:rPr>
              <a:t>(18.10.2021)</a:t>
            </a:r>
          </a:p>
        </p:txBody>
      </p:sp>
    </p:spTree>
    <p:extLst>
      <p:ext uri="{BB962C8B-B14F-4D97-AF65-F5344CB8AC3E}">
        <p14:creationId xmlns:p14="http://schemas.microsoft.com/office/powerpoint/2010/main" val="270420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900497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5823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https://www.graphql-java.com/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Reine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Implementierung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Keine Abhängigkeiten auf weitere Libraries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Keine Server-Infrastruktur (unabhängig von Spring und JEE)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„Nur“ Ausführung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ist sehr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-level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Persistent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788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Server mit </a:t>
            </a:r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090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Unsere Aufgaben in der Entwicklung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Schema der API festlegen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verfolgt „schema-first“-Ansatz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9155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Server mit </a:t>
            </a:r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272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Unsere Aufgaben in der Entwicklung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Schema der API festlegen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verfolgt „schema-first“-Ansatz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implementieren, die die angefragten Daten ermitteln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Dieser Teil unterscheidet sich von den Frameworks, die auf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aufbauen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415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 muss in einem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GraphQL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</a:t>
            </a:r>
            <a:r>
              <a:rPr lang="de-DE" sz="2400" dirty="0">
                <a:solidFill>
                  <a:srgbClr val="9E60B8"/>
                </a:solidFill>
                <a:latin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9E60B8"/>
                </a:solidFill>
                <a:latin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9E60B8"/>
                </a:solidFill>
                <a:latin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7537452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1424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4045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5951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4909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27122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399781" y="218129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5336498" y="2350571"/>
            <a:ext cx="2063283" cy="7628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6368139" y="2353757"/>
            <a:ext cx="1031643" cy="35581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090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99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https://graphql.org/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fertiges Produkt</a:t>
            </a:r>
          </a:p>
        </p:txBody>
      </p:sp>
    </p:spTree>
    <p:extLst>
      <p:ext uri="{BB962C8B-B14F-4D97-AF65-F5344CB8AC3E}">
        <p14:creationId xmlns:p14="http://schemas.microsoft.com/office/powerpoint/2010/main" val="34217595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beantworten: Data </a:t>
            </a:r>
            <a:r>
              <a:rPr lang="de-DE" dirty="0" err="1"/>
              <a:t>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</a:t>
            </a:r>
            <a:r>
              <a:rPr lang="de-DE" sz="2400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Wert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Wird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-java für jedes Feld eines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aufgerufen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8254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beantworten: Data </a:t>
            </a:r>
            <a:r>
              <a:rPr lang="de-DE" dirty="0" err="1"/>
              <a:t>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</a:t>
            </a:r>
            <a:r>
              <a:rPr lang="de-DE" sz="2400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Wert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Wird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-java für jedes Feld eines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aufgerufen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Sonst: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7829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beantworten: Data </a:t>
            </a:r>
            <a:r>
              <a:rPr lang="de-DE" dirty="0" err="1"/>
              <a:t>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</a:t>
            </a:r>
            <a:r>
              <a:rPr lang="de-DE" sz="2400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Wert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Wird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-java für jedes Feld eines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aufgerufen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Sonst: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Interface: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E61E8C7-BF8E-EF43-99D2-DFE9A197F9B0}"/>
              </a:ext>
            </a:extLst>
          </p:cNvPr>
          <p:cNvSpPr/>
          <p:nvPr/>
        </p:nvSpPr>
        <p:spPr>
          <a:xfrm>
            <a:off x="1648416" y="5598127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50190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beantworten: Data </a:t>
            </a:r>
            <a:r>
              <a:rPr lang="de-DE" dirty="0" err="1"/>
              <a:t>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Ein einfaches Feld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D286633-A257-8648-AAD1-FA2120E1587F}"/>
              </a:ext>
            </a:extLst>
          </p:cNvPr>
          <p:cNvSpPr/>
          <p:nvPr/>
        </p:nvSpPr>
        <p:spPr>
          <a:xfrm>
            <a:off x="2645886" y="2459065"/>
            <a:ext cx="35475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454CE4A-EE59-144D-938F-ED56FF38CC46}"/>
              </a:ext>
            </a:extLst>
          </p:cNvPr>
          <p:cNvSpPr/>
          <p:nvPr/>
        </p:nvSpPr>
        <p:spPr>
          <a:xfrm>
            <a:off x="2645886" y="3571272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BCB931B-664B-4E4F-85AF-045DED3E7959}"/>
              </a:ext>
            </a:extLst>
          </p:cNvPr>
          <p:cNvSpPr/>
          <p:nvPr/>
        </p:nvSpPr>
        <p:spPr>
          <a:xfrm>
            <a:off x="5269816" y="3376330"/>
            <a:ext cx="41823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"...",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5.3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</p:txBody>
      </p:sp>
    </p:spTree>
    <p:extLst>
      <p:ext uri="{BB962C8B-B14F-4D97-AF65-F5344CB8AC3E}">
        <p14:creationId xmlns:p14="http://schemas.microsoft.com/office/powerpoint/2010/main" val="17957552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beantworten: Data </a:t>
            </a:r>
            <a:r>
              <a:rPr lang="de-DE" dirty="0" err="1"/>
              <a:t>FEtcher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448619"/>
            <a:ext cx="66929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sz="1400" b="1" dirty="0">
              <a:solidFill>
                <a:srgbClr val="025249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6" y="3571272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5269816" y="3376330"/>
            <a:ext cx="41823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"...",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5.3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A828AFA-D08C-2349-B9AA-9A5B269DBB40}"/>
              </a:ext>
            </a:extLst>
          </p:cNvPr>
          <p:cNvSpPr/>
          <p:nvPr/>
        </p:nvSpPr>
        <p:spPr>
          <a:xfrm>
            <a:off x="2645886" y="2459065"/>
            <a:ext cx="35475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EC4E293-252C-8649-B8A0-86FD060F4447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Ein einfaches Feld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8025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beantworten: Data </a:t>
            </a:r>
            <a:r>
              <a:rPr lang="de-DE" dirty="0" err="1"/>
              <a:t>FEtcher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448619"/>
            <a:ext cx="66929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6" y="3571272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5269816" y="3376330"/>
            <a:ext cx="41823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"...",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5.3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A828AFA-D08C-2349-B9AA-9A5B269DBB40}"/>
              </a:ext>
            </a:extLst>
          </p:cNvPr>
          <p:cNvSpPr/>
          <p:nvPr/>
        </p:nvSpPr>
        <p:spPr>
          <a:xfrm>
            <a:off x="2645886" y="2459065"/>
            <a:ext cx="35475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EC4E293-252C-8649-B8A0-86FD060F4447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Ein einfaches Root-Feld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7163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wie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 implementieren, aber Daten dürfen verändert werden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319882" y="1992053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319882" y="4134793"/>
            <a:ext cx="811222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Integer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199" y="2012346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168282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E9434C6-564E-9442-9076-25FC2A3E839B}"/>
              </a:ext>
            </a:extLst>
          </p:cNvPr>
          <p:cNvSpPr/>
          <p:nvPr/>
        </p:nvSpPr>
        <p:spPr>
          <a:xfrm>
            <a:off x="2319882" y="3059668"/>
            <a:ext cx="61244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339971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müssen aber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Publisher zurückliefern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Kommunikation zum  Web-Client in der Regel mit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412649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7C7F6C0-4F3C-0746-A382-8278E9E5FAD4}"/>
              </a:ext>
            </a:extLst>
          </p:cNvPr>
          <p:cNvSpPr/>
          <p:nvPr/>
        </p:nvSpPr>
        <p:spPr>
          <a:xfrm>
            <a:off x="2416313" y="3369727"/>
            <a:ext cx="811222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SubscriptionDataFetchers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getRatingPublisher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074759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Für Root-Felder </a:t>
            </a:r>
            <a:r>
              <a:rPr lang="de-DE" sz="2000" b="0" i="1" dirty="0">
                <a:solidFill>
                  <a:srgbClr val="36544F"/>
                </a:solidFill>
              </a:rPr>
              <a:t>müssen</a:t>
            </a:r>
            <a:r>
              <a:rPr lang="de-DE" sz="2000" b="0" dirty="0">
                <a:solidFill>
                  <a:srgbClr val="36544F"/>
                </a:solidFill>
              </a:rPr>
              <a:t> </a:t>
            </a:r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implementiert werden</a:t>
            </a:r>
          </a:p>
          <a:p>
            <a:endParaRPr lang="de-DE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51737A1B-438F-5B45-BCC4-63849A77EA03}"/>
              </a:ext>
            </a:extLst>
          </p:cNvPr>
          <p:cNvSpPr/>
          <p:nvPr/>
        </p:nvSpPr>
        <p:spPr>
          <a:xfrm>
            <a:off x="489613" y="5093276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56B03A4-9C86-E94A-B8FD-23198BFA6A35}"/>
              </a:ext>
            </a:extLst>
          </p:cNvPr>
          <p:cNvSpPr/>
          <p:nvPr/>
        </p:nvSpPr>
        <p:spPr>
          <a:xfrm>
            <a:off x="480336" y="5093275"/>
            <a:ext cx="1641337" cy="267501"/>
          </a:xfrm>
          <a:prstGeom prst="rect">
            <a:avLst/>
          </a:prstGeom>
          <a:noFill/>
          <a:ln w="22225">
            <a:solidFill>
              <a:srgbClr val="EB54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502B76BB-CA92-1444-BCF2-A43F1B7EC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571" y="3361159"/>
            <a:ext cx="6143816" cy="299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407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Für Root-Felder </a:t>
            </a:r>
            <a:r>
              <a:rPr lang="de-DE" sz="2000" b="0" i="1" dirty="0">
                <a:solidFill>
                  <a:srgbClr val="36544F"/>
                </a:solidFill>
              </a:rPr>
              <a:t>müssen</a:t>
            </a:r>
            <a:r>
              <a:rPr lang="de-DE" sz="2000" b="0" dirty="0">
                <a:solidFill>
                  <a:srgbClr val="36544F"/>
                </a:solidFill>
              </a:rPr>
              <a:t> </a:t>
            </a:r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implementiert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Für alle anderen Felder wird ein </a:t>
            </a:r>
            <a:r>
              <a:rPr lang="de-DE" sz="2000" b="0" dirty="0" err="1">
                <a:solidFill>
                  <a:srgbClr val="9E60B8"/>
                </a:solidFill>
              </a:rPr>
              <a:t>PropertyDataFetcher</a:t>
            </a:r>
            <a:r>
              <a:rPr lang="de-DE" sz="2000" b="0" dirty="0">
                <a:solidFill>
                  <a:srgbClr val="36544F"/>
                </a:solidFill>
              </a:rPr>
              <a:t> per Default verwendet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Der </a:t>
            </a:r>
            <a:r>
              <a:rPr lang="de-DE" sz="2000" b="0" dirty="0" err="1">
                <a:solidFill>
                  <a:srgbClr val="36544F"/>
                </a:solidFill>
              </a:rPr>
              <a:t>PropertyDataFetcher</a:t>
            </a:r>
            <a:r>
              <a:rPr lang="de-DE" sz="2000" b="0" dirty="0">
                <a:solidFill>
                  <a:srgbClr val="36544F"/>
                </a:solidFill>
              </a:rPr>
              <a:t> verwendet </a:t>
            </a:r>
            <a:r>
              <a:rPr lang="de-DE" sz="2000" b="0" dirty="0" err="1">
                <a:solidFill>
                  <a:srgbClr val="36544F"/>
                </a:solidFill>
              </a:rPr>
              <a:t>Reflection</a:t>
            </a:r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51737A1B-438F-5B45-BCC4-63849A77EA03}"/>
              </a:ext>
            </a:extLst>
          </p:cNvPr>
          <p:cNvSpPr/>
          <p:nvPr/>
        </p:nvSpPr>
        <p:spPr>
          <a:xfrm>
            <a:off x="489613" y="5093276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35A2C11-D893-4640-BC24-BA004D458EA8}"/>
              </a:ext>
            </a:extLst>
          </p:cNvPr>
          <p:cNvSpPr/>
          <p:nvPr/>
        </p:nvSpPr>
        <p:spPr>
          <a:xfrm>
            <a:off x="639727" y="5362413"/>
            <a:ext cx="937403" cy="267501"/>
          </a:xfrm>
          <a:prstGeom prst="rect">
            <a:avLst/>
          </a:prstGeom>
          <a:noFill/>
          <a:ln w="22225">
            <a:solidFill>
              <a:srgbClr val="EB54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8C17693-5BED-EC4D-826A-A5EB9A0D8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571" y="3361159"/>
            <a:ext cx="6143816" cy="299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70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Beispiel Anwendung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Source: https://</a:t>
            </a:r>
            <a:r>
              <a:rPr lang="de-DE" sz="1600" cap="none" spc="100" dirty="0" err="1"/>
              <a:t>github.com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nilshartmann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-java-talk</a:t>
            </a: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091A47C-BD64-F64F-AA98-9F2BE0AA3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Für Root-Felder </a:t>
            </a:r>
            <a:r>
              <a:rPr lang="de-DE" sz="2000" b="0" i="1" dirty="0">
                <a:solidFill>
                  <a:srgbClr val="36544F"/>
                </a:solidFill>
              </a:rPr>
              <a:t>müssen</a:t>
            </a:r>
            <a:r>
              <a:rPr lang="de-DE" sz="2000" b="0" dirty="0">
                <a:solidFill>
                  <a:srgbClr val="36544F"/>
                </a:solidFill>
              </a:rPr>
              <a:t> </a:t>
            </a:r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implementiert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Für alle anderen Felder wird ein </a:t>
            </a:r>
            <a:r>
              <a:rPr lang="de-DE" sz="2000" b="0" dirty="0" err="1">
                <a:solidFill>
                  <a:srgbClr val="9E60B8"/>
                </a:solidFill>
              </a:rPr>
              <a:t>PropertyDataFetcher</a:t>
            </a:r>
            <a:r>
              <a:rPr lang="de-DE" sz="2000" b="0" dirty="0">
                <a:solidFill>
                  <a:srgbClr val="36544F"/>
                </a:solidFill>
              </a:rPr>
              <a:t> per Default verwendet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Der </a:t>
            </a:r>
            <a:r>
              <a:rPr lang="de-DE" sz="2000" b="0" dirty="0" err="1">
                <a:solidFill>
                  <a:srgbClr val="36544F"/>
                </a:solidFill>
              </a:rPr>
              <a:t>PropertyDataFetcher</a:t>
            </a:r>
            <a:r>
              <a:rPr lang="de-DE" sz="2000" b="0" dirty="0">
                <a:solidFill>
                  <a:srgbClr val="36544F"/>
                </a:solidFill>
              </a:rPr>
              <a:t> verwendet </a:t>
            </a:r>
            <a:r>
              <a:rPr lang="de-DE" sz="2000" b="0" dirty="0" err="1">
                <a:solidFill>
                  <a:srgbClr val="36544F"/>
                </a:solidFill>
              </a:rPr>
              <a:t>Reflection</a:t>
            </a:r>
            <a:endParaRPr lang="de-DE" sz="2000" b="0" dirty="0">
              <a:solidFill>
                <a:srgbClr val="36544F"/>
              </a:solidFill>
            </a:endParaRP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es werden nie Daten zurückgeliefert, die nicht im Schema definiert sind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51737A1B-438F-5B45-BCC4-63849A77EA03}"/>
              </a:ext>
            </a:extLst>
          </p:cNvPr>
          <p:cNvSpPr/>
          <p:nvPr/>
        </p:nvSpPr>
        <p:spPr>
          <a:xfrm>
            <a:off x="489613" y="5093276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primaryKey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35A2C11-D893-4640-BC24-BA004D458EA8}"/>
              </a:ext>
            </a:extLst>
          </p:cNvPr>
          <p:cNvSpPr/>
          <p:nvPr/>
        </p:nvSpPr>
        <p:spPr>
          <a:xfrm>
            <a:off x="1400960" y="5370802"/>
            <a:ext cx="1157681" cy="224655"/>
          </a:xfrm>
          <a:prstGeom prst="rect">
            <a:avLst/>
          </a:prstGeom>
          <a:noFill/>
          <a:ln w="22225">
            <a:solidFill>
              <a:srgbClr val="EB54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8C17693-5BED-EC4D-826A-A5EB9A0D81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245"/>
          <a:stretch/>
        </p:blipFill>
        <p:spPr>
          <a:xfrm>
            <a:off x="3272571" y="3361159"/>
            <a:ext cx="6143816" cy="950782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45FC990-2137-EF46-BCFF-0685ACD9999D}"/>
              </a:ext>
            </a:extLst>
          </p:cNvPr>
          <p:cNvSpPr txBox="1"/>
          <p:nvPr/>
        </p:nvSpPr>
        <p:spPr>
          <a:xfrm>
            <a:off x="5819421" y="5186136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EB544F"/>
                </a:solidFill>
                <a:latin typeface="Source Sans Pro" panose="020B0503030403020204" pitchFamily="34" charset="0"/>
              </a:rPr>
              <a:t>Ungültiger Query!</a:t>
            </a:r>
          </a:p>
        </p:txBody>
      </p:sp>
    </p:spTree>
    <p:extLst>
      <p:ext uri="{BB962C8B-B14F-4D97-AF65-F5344CB8AC3E}">
        <p14:creationId xmlns:p14="http://schemas.microsoft.com/office/powerpoint/2010/main" val="34507917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Problem: Feld existiert gar nicht am </a:t>
            </a:r>
            <a:r>
              <a:rPr lang="de-DE" sz="2000" b="0" dirty="0" err="1">
                <a:solidFill>
                  <a:srgbClr val="36544F"/>
                </a:solidFill>
              </a:rPr>
              <a:t>Pojo</a:t>
            </a:r>
            <a:endParaRPr lang="de-DE" sz="2000" b="0" i="1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728E3C6-A512-3D45-88C9-76F52AD3E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836" y="2326810"/>
            <a:ext cx="4981360" cy="2427625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CB21AC51-68AE-CA4B-A4A8-B9CB399BA34E}"/>
              </a:ext>
            </a:extLst>
          </p:cNvPr>
          <p:cNvSpPr/>
          <p:nvPr/>
        </p:nvSpPr>
        <p:spPr>
          <a:xfrm>
            <a:off x="318610" y="3540622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address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888D769-5455-F74C-AD3C-EECAA4CFEB8F}"/>
              </a:ext>
            </a:extLst>
          </p:cNvPr>
          <p:cNvSpPr/>
          <p:nvPr/>
        </p:nvSpPr>
        <p:spPr>
          <a:xfrm rot="21028335">
            <a:off x="5213584" y="2863836"/>
            <a:ext cx="155586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'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🤔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7168460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Eigene </a:t>
            </a:r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können </a:t>
            </a:r>
            <a:r>
              <a:rPr lang="de-DE" sz="2000" b="0" i="1" dirty="0">
                <a:solidFill>
                  <a:srgbClr val="36544F"/>
                </a:solidFill>
              </a:rPr>
              <a:t>pro Feld </a:t>
            </a:r>
            <a:r>
              <a:rPr lang="de-DE" sz="2000" b="0" dirty="0">
                <a:solidFill>
                  <a:srgbClr val="36544F"/>
                </a:solidFill>
              </a:rPr>
              <a:t>festgelegt werden</a:t>
            </a:r>
          </a:p>
          <a:p>
            <a:r>
              <a:rPr lang="de-DE" sz="2000" b="0" i="1" dirty="0" err="1">
                <a:solidFill>
                  <a:srgbClr val="36544F"/>
                </a:solidFill>
              </a:rPr>
              <a:t>DataFetcher</a:t>
            </a:r>
            <a:r>
              <a:rPr lang="de-DE" sz="2000" b="0" i="1" dirty="0">
                <a:solidFill>
                  <a:srgbClr val="36544F"/>
                </a:solidFill>
              </a:rPr>
              <a:t> wird nur ausgeführt, wenn Feld auch im Query abgefragt wird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733E25F-7F47-1342-84F2-199744FC0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836" y="2326810"/>
            <a:ext cx="6510446" cy="242762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7DB9E25-3039-7E4B-8F9F-5DB614A81931}"/>
              </a:ext>
            </a:extLst>
          </p:cNvPr>
          <p:cNvSpPr/>
          <p:nvPr/>
        </p:nvSpPr>
        <p:spPr>
          <a:xfrm>
            <a:off x="318610" y="3540622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address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8040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B834941-5174-BD43-8CCA-5A32424EAB79}"/>
              </a:ext>
            </a:extLst>
          </p:cNvPr>
          <p:cNvSpPr/>
          <p:nvPr/>
        </p:nvSpPr>
        <p:spPr>
          <a:xfrm>
            <a:off x="2351070" y="4923999"/>
            <a:ext cx="66929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env.getSource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A4DA6CF-D73D-AE48-A3C5-BC570EA3A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836" y="2326810"/>
            <a:ext cx="6510446" cy="2427624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36103F8D-2E2D-B743-9F49-239F1588F0DD}"/>
              </a:ext>
            </a:extLst>
          </p:cNvPr>
          <p:cNvSpPr/>
          <p:nvPr/>
        </p:nvSpPr>
        <p:spPr>
          <a:xfrm>
            <a:off x="318610" y="3540622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address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CA127A6C-724F-C14C-95E4-E2620936CA0A}"/>
              </a:ext>
            </a:extLst>
          </p:cNvPr>
          <p:cNvSpPr txBox="1">
            <a:spLocks/>
          </p:cNvSpPr>
          <p:nvPr/>
        </p:nvSpPr>
        <p:spPr>
          <a:xfrm>
            <a:off x="203199" y="1034936"/>
            <a:ext cx="9499600" cy="5329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für nicht-Root-Felder funktionieren wie </a:t>
            </a:r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für Root-Felder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Sie erhalten das Eltern-Element als "Source"-Property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60691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B834941-5174-BD43-8CCA-5A32424EAB79}"/>
              </a:ext>
            </a:extLst>
          </p:cNvPr>
          <p:cNvSpPr/>
          <p:nvPr/>
        </p:nvSpPr>
        <p:spPr>
          <a:xfrm>
            <a:off x="2351070" y="4923999"/>
            <a:ext cx="66929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env.getSource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shopRepository.findShopsSellingBeer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A4DA6CF-D73D-AE48-A3C5-BC570EA3A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836" y="2326810"/>
            <a:ext cx="6510446" cy="2427624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36103F8D-2E2D-B743-9F49-239F1588F0DD}"/>
              </a:ext>
            </a:extLst>
          </p:cNvPr>
          <p:cNvSpPr/>
          <p:nvPr/>
        </p:nvSpPr>
        <p:spPr>
          <a:xfrm>
            <a:off x="318610" y="3540622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address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CA127A6C-724F-C14C-95E4-E2620936CA0A}"/>
              </a:ext>
            </a:extLst>
          </p:cNvPr>
          <p:cNvSpPr txBox="1">
            <a:spLocks/>
          </p:cNvSpPr>
          <p:nvPr/>
        </p:nvSpPr>
        <p:spPr>
          <a:xfrm>
            <a:off x="203199" y="1034936"/>
            <a:ext cx="9499600" cy="5329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für nicht-Root-Felder funktionieren wie </a:t>
            </a:r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für Root-Felder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Sie erhalten das Eltern-Element als "Source"-Property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90674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Ausblick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 verfügt über eine Reihe weiterer Features für den Produktionseinsatz: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Performance-Optimierungen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async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für Caching und Optimierungen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Metriken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7062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Ausführung von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6783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Ausführen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Zur Ausführung eines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wird eine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-java)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-Instanz benötigt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Diese verbindet u.a. das Schema mit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DataFetchern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-Instanz wird ein Query als String zur Ausführung übergeben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5F2E97C-208A-924C-9940-DC40E8E49287}"/>
              </a:ext>
            </a:extLst>
          </p:cNvPr>
          <p:cNvSpPr txBox="1"/>
          <p:nvPr/>
        </p:nvSpPr>
        <p:spPr>
          <a:xfrm>
            <a:off x="1373251" y="3584178"/>
            <a:ext cx="6690282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GraphQL.newGraphQL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ExecutionResult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result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execute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("{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}");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json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result.toSpecification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1051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Ausführung von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5306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Ausführen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 enthält keine Anbindung an eine Server-Umgebung (Servlet, Spring), dazu muss man zusätzliche Frameworks nehmen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Grundsätzlich: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Server nimmt Query aus HTTP-Request entgegen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führt mit der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-Instanz den Query aus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liefert das Ergebnis in spezifizierter Form zurück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4315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level</a:t>
            </a:r>
            <a:r>
              <a:rPr lang="de-DE" dirty="0"/>
              <a:t> Frameworks</a:t>
            </a:r>
          </a:p>
        </p:txBody>
      </p:sp>
    </p:spTree>
    <p:extLst>
      <p:ext uri="{BB962C8B-B14F-4D97-AF65-F5344CB8AC3E}">
        <p14:creationId xmlns:p14="http://schemas.microsoft.com/office/powerpoint/2010/main" val="36564432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level</a:t>
            </a:r>
            <a:r>
              <a:rPr lang="de-DE" dirty="0"/>
              <a:t> Frameworks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49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Auf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 aufbauend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Alle verfolgen dieselbe Idee: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werden nicht selbst implementiert, es gibt Abstraktionen dafür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Unter der Haube werden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verwendet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Zuweisung von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 Schema erfolgt automatisch und nicht manuell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BE590931-0869-E545-A709-D527764FE6A9}"/>
              </a:ext>
            </a:extLst>
          </p:cNvPr>
          <p:cNvSpPr/>
          <p:nvPr/>
        </p:nvSpPr>
        <p:spPr>
          <a:xfrm>
            <a:off x="476052" y="6173111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35AF3D03-8D44-6E43-9FED-480BD4CD8EDE}"/>
              </a:ext>
            </a:extLst>
          </p:cNvPr>
          <p:cNvSpPr/>
          <p:nvPr/>
        </p:nvSpPr>
        <p:spPr>
          <a:xfrm>
            <a:off x="5703477" y="6077658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2621118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6717471" y="5705094"/>
            <a:ext cx="26420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graphiql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0591970-9F12-CA41-A298-DE66E1480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928"/>
          <a:stretch/>
        </p:blipFill>
        <p:spPr>
          <a:xfrm>
            <a:off x="2482526" y="574226"/>
            <a:ext cx="4940948" cy="381512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946784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level</a:t>
            </a:r>
            <a:r>
              <a:rPr lang="de-DE" dirty="0"/>
              <a:t> Frameworks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090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Auf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 aufbauend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graphql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-java-tools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ist nicht Spring/JEE-abhängig, aber es gibt Adapter dafür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C3D87E-2BC3-F745-BA68-51EF86A7016F}"/>
              </a:ext>
            </a:extLst>
          </p:cNvPr>
          <p:cNvSpPr/>
          <p:nvPr/>
        </p:nvSpPr>
        <p:spPr>
          <a:xfrm>
            <a:off x="476052" y="6173111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DFA4EE0-7C11-CE46-B8EF-AF268C989FCC}"/>
              </a:ext>
            </a:extLst>
          </p:cNvPr>
          <p:cNvSpPr/>
          <p:nvPr/>
        </p:nvSpPr>
        <p:spPr>
          <a:xfrm>
            <a:off x="476053" y="5334124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DF4C3EA2-39A8-2340-8223-92694B8781B9}"/>
              </a:ext>
            </a:extLst>
          </p:cNvPr>
          <p:cNvSpPr/>
          <p:nvPr/>
        </p:nvSpPr>
        <p:spPr>
          <a:xfrm>
            <a:off x="1404594" y="5839403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8911627-D650-D041-A792-0A93B12A55EB}"/>
              </a:ext>
            </a:extLst>
          </p:cNvPr>
          <p:cNvSpPr/>
          <p:nvPr/>
        </p:nvSpPr>
        <p:spPr>
          <a:xfrm>
            <a:off x="476053" y="3664161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-spring-boot</a:t>
            </a:r>
          </a:p>
        </p:txBody>
      </p:sp>
      <p:sp>
        <p:nvSpPr>
          <p:cNvPr id="14" name="Pfeil nach unten 13">
            <a:extLst>
              <a:ext uri="{FF2B5EF4-FFF2-40B4-BE49-F238E27FC236}">
                <a16:creationId xmlns:a16="http://schemas.microsoft.com/office/drawing/2014/main" id="{968F95E9-473A-B24E-B403-960F6FB89E41}"/>
              </a:ext>
            </a:extLst>
          </p:cNvPr>
          <p:cNvSpPr/>
          <p:nvPr/>
        </p:nvSpPr>
        <p:spPr>
          <a:xfrm>
            <a:off x="1413460" y="5000416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054E649-A24F-144C-BE3A-80618DFB804C}"/>
              </a:ext>
            </a:extLst>
          </p:cNvPr>
          <p:cNvSpPr/>
          <p:nvPr/>
        </p:nvSpPr>
        <p:spPr>
          <a:xfrm>
            <a:off x="476052" y="4491369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-java-</a:t>
            </a:r>
            <a:r>
              <a:rPr lang="de-DE" sz="1600" dirty="0" err="1">
                <a:solidFill>
                  <a:srgbClr val="025249"/>
                </a:solidFill>
              </a:rPr>
              <a:t>servlet</a:t>
            </a:r>
            <a:endParaRPr lang="de-DE" sz="1600" dirty="0">
              <a:solidFill>
                <a:srgbClr val="025249"/>
              </a:solidFill>
            </a:endParaRPr>
          </a:p>
        </p:txBody>
      </p:sp>
      <p:sp>
        <p:nvSpPr>
          <p:cNvPr id="27" name="Pfeil nach unten 26">
            <a:extLst>
              <a:ext uri="{FF2B5EF4-FFF2-40B4-BE49-F238E27FC236}">
                <a16:creationId xmlns:a16="http://schemas.microsoft.com/office/drawing/2014/main" id="{6AA9954E-3D02-1046-8E70-2B4677DE95ED}"/>
              </a:ext>
            </a:extLst>
          </p:cNvPr>
          <p:cNvSpPr/>
          <p:nvPr/>
        </p:nvSpPr>
        <p:spPr>
          <a:xfrm>
            <a:off x="1413460" y="4163948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Abgerundetes Rechteck 28">
            <a:extLst>
              <a:ext uri="{FF2B5EF4-FFF2-40B4-BE49-F238E27FC236}">
                <a16:creationId xmlns:a16="http://schemas.microsoft.com/office/drawing/2014/main" id="{81EC787A-14B4-BC42-BA78-B09D575EAE32}"/>
              </a:ext>
            </a:extLst>
          </p:cNvPr>
          <p:cNvSpPr/>
          <p:nvPr/>
        </p:nvSpPr>
        <p:spPr>
          <a:xfrm>
            <a:off x="1646732" y="5206936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2017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172E07A-24A0-2846-88F1-33215DA9DCBB}"/>
              </a:ext>
            </a:extLst>
          </p:cNvPr>
          <p:cNvSpPr/>
          <p:nvPr/>
        </p:nvSpPr>
        <p:spPr>
          <a:xfrm>
            <a:off x="2709075" y="5143923"/>
            <a:ext cx="172675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Erstes open-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Release</a:t>
            </a:r>
            <a:endParaRPr lang="de-DE" sz="1050" dirty="0"/>
          </a:p>
        </p:txBody>
      </p: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79B0BA7D-6E31-A44D-BC53-848208525ECA}"/>
              </a:ext>
            </a:extLst>
          </p:cNvPr>
          <p:cNvCxnSpPr>
            <a:cxnSpLocks/>
          </p:cNvCxnSpPr>
          <p:nvPr/>
        </p:nvCxnSpPr>
        <p:spPr>
          <a:xfrm flipH="1">
            <a:off x="2242537" y="5265673"/>
            <a:ext cx="515031" cy="0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23E640EB-4D77-2E4A-9A26-0C825154BC9C}"/>
              </a:ext>
            </a:extLst>
          </p:cNvPr>
          <p:cNvSpPr/>
          <p:nvPr/>
        </p:nvSpPr>
        <p:spPr>
          <a:xfrm>
            <a:off x="5703477" y="6077658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97149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level</a:t>
            </a:r>
            <a:r>
              <a:rPr lang="de-DE" dirty="0"/>
              <a:t> Frameworks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828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Auf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 aufbauend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 ist nicht Spring/JEE-Abhängig, aber es gibt Adapter dafür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0"/>
              </a:rPr>
              <a:t>Netflix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0"/>
              </a:rPr>
              <a:t> DGS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und 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0"/>
              </a:rPr>
              <a:t>spring-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0"/>
              </a:rPr>
              <a:t>graphql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sehen sehr ähnlich aus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Beide sind für Spring 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C3D87E-2BC3-F745-BA68-51EF86A7016F}"/>
              </a:ext>
            </a:extLst>
          </p:cNvPr>
          <p:cNvSpPr/>
          <p:nvPr/>
        </p:nvSpPr>
        <p:spPr>
          <a:xfrm>
            <a:off x="476052" y="6173111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DFA4EE0-7C11-CE46-B8EF-AF268C989FCC}"/>
              </a:ext>
            </a:extLst>
          </p:cNvPr>
          <p:cNvSpPr/>
          <p:nvPr/>
        </p:nvSpPr>
        <p:spPr>
          <a:xfrm>
            <a:off x="476053" y="5334124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DF4C3EA2-39A8-2340-8223-92694B8781B9}"/>
              </a:ext>
            </a:extLst>
          </p:cNvPr>
          <p:cNvSpPr/>
          <p:nvPr/>
        </p:nvSpPr>
        <p:spPr>
          <a:xfrm>
            <a:off x="1404594" y="5839403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949827E-13EE-F74A-B625-439B787787FC}"/>
              </a:ext>
            </a:extLst>
          </p:cNvPr>
          <p:cNvSpPr/>
          <p:nvPr/>
        </p:nvSpPr>
        <p:spPr>
          <a:xfrm>
            <a:off x="2514597" y="5330356"/>
            <a:ext cx="185708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netflix-dgs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E7E1DDB-4BE8-8B4C-BB21-970406D1F662}"/>
              </a:ext>
            </a:extLst>
          </p:cNvPr>
          <p:cNvSpPr/>
          <p:nvPr/>
        </p:nvSpPr>
        <p:spPr>
          <a:xfrm>
            <a:off x="4553145" y="5334123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25249"/>
                </a:solidFill>
              </a:rPr>
              <a:t>spring-</a:t>
            </a:r>
            <a:r>
              <a:rPr lang="de-DE" dirty="0" err="1">
                <a:solidFill>
                  <a:srgbClr val="025249"/>
                </a:solidFill>
              </a:rPr>
              <a:t>graphql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10" name="Pfeil nach unten 9">
            <a:extLst>
              <a:ext uri="{FF2B5EF4-FFF2-40B4-BE49-F238E27FC236}">
                <a16:creationId xmlns:a16="http://schemas.microsoft.com/office/drawing/2014/main" id="{913AA472-7BEC-6947-8521-7866468778AE}"/>
              </a:ext>
            </a:extLst>
          </p:cNvPr>
          <p:cNvSpPr/>
          <p:nvPr/>
        </p:nvSpPr>
        <p:spPr>
          <a:xfrm>
            <a:off x="3443138" y="5839403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 nach unten 10">
            <a:extLst>
              <a:ext uri="{FF2B5EF4-FFF2-40B4-BE49-F238E27FC236}">
                <a16:creationId xmlns:a16="http://schemas.microsoft.com/office/drawing/2014/main" id="{54784506-C88A-7342-B0F6-997AB179B30F}"/>
              </a:ext>
            </a:extLst>
          </p:cNvPr>
          <p:cNvSpPr/>
          <p:nvPr/>
        </p:nvSpPr>
        <p:spPr>
          <a:xfrm>
            <a:off x="5484830" y="5839403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8911627-D650-D041-A792-0A93B12A55EB}"/>
              </a:ext>
            </a:extLst>
          </p:cNvPr>
          <p:cNvSpPr/>
          <p:nvPr/>
        </p:nvSpPr>
        <p:spPr>
          <a:xfrm>
            <a:off x="476053" y="3664161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-spring-boot</a:t>
            </a:r>
          </a:p>
        </p:txBody>
      </p:sp>
      <p:sp>
        <p:nvSpPr>
          <p:cNvPr id="14" name="Pfeil nach unten 13">
            <a:extLst>
              <a:ext uri="{FF2B5EF4-FFF2-40B4-BE49-F238E27FC236}">
                <a16:creationId xmlns:a16="http://schemas.microsoft.com/office/drawing/2014/main" id="{968F95E9-473A-B24E-B403-960F6FB89E41}"/>
              </a:ext>
            </a:extLst>
          </p:cNvPr>
          <p:cNvSpPr/>
          <p:nvPr/>
        </p:nvSpPr>
        <p:spPr>
          <a:xfrm>
            <a:off x="1413460" y="5000416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CAFD3F82-D7D7-C641-82EF-484E08CEB7C5}"/>
              </a:ext>
            </a:extLst>
          </p:cNvPr>
          <p:cNvSpPr/>
          <p:nvPr/>
        </p:nvSpPr>
        <p:spPr>
          <a:xfrm>
            <a:off x="5740750" y="5206936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7/2021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2A435CB-31C0-A742-9EDD-0A66399A163F}"/>
              </a:ext>
            </a:extLst>
          </p:cNvPr>
          <p:cNvSpPr/>
          <p:nvPr/>
        </p:nvSpPr>
        <p:spPr>
          <a:xfrm>
            <a:off x="6842729" y="5143929"/>
            <a:ext cx="172675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Erstes open-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Release</a:t>
            </a:r>
            <a:endParaRPr lang="de-DE" sz="1050" dirty="0"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1F7CE2DA-3726-8543-BB72-49FD2E5E0589}"/>
              </a:ext>
            </a:extLst>
          </p:cNvPr>
          <p:cNvCxnSpPr>
            <a:cxnSpLocks/>
          </p:cNvCxnSpPr>
          <p:nvPr/>
        </p:nvCxnSpPr>
        <p:spPr>
          <a:xfrm flipH="1">
            <a:off x="6376191" y="5265679"/>
            <a:ext cx="515031" cy="0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8054E649-A24F-144C-BE3A-80618DFB804C}"/>
              </a:ext>
            </a:extLst>
          </p:cNvPr>
          <p:cNvSpPr/>
          <p:nvPr/>
        </p:nvSpPr>
        <p:spPr>
          <a:xfrm>
            <a:off x="476052" y="4491369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-java-</a:t>
            </a:r>
            <a:r>
              <a:rPr lang="de-DE" sz="1600" dirty="0" err="1">
                <a:solidFill>
                  <a:srgbClr val="025249"/>
                </a:solidFill>
              </a:rPr>
              <a:t>servlet</a:t>
            </a:r>
            <a:endParaRPr lang="de-DE" sz="1600" dirty="0">
              <a:solidFill>
                <a:srgbClr val="025249"/>
              </a:solidFill>
            </a:endParaRPr>
          </a:p>
        </p:txBody>
      </p:sp>
      <p:sp>
        <p:nvSpPr>
          <p:cNvPr id="27" name="Pfeil nach unten 26">
            <a:extLst>
              <a:ext uri="{FF2B5EF4-FFF2-40B4-BE49-F238E27FC236}">
                <a16:creationId xmlns:a16="http://schemas.microsoft.com/office/drawing/2014/main" id="{6AA9954E-3D02-1046-8E70-2B4677DE95ED}"/>
              </a:ext>
            </a:extLst>
          </p:cNvPr>
          <p:cNvSpPr/>
          <p:nvPr/>
        </p:nvSpPr>
        <p:spPr>
          <a:xfrm>
            <a:off x="1413460" y="4163948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7B4BCFBD-9E78-9446-AC75-97D24BFF54A0}"/>
              </a:ext>
            </a:extLst>
          </p:cNvPr>
          <p:cNvSpPr/>
          <p:nvPr/>
        </p:nvSpPr>
        <p:spPr>
          <a:xfrm>
            <a:off x="3643547" y="5206936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2/2021</a:t>
            </a:r>
          </a:p>
        </p:txBody>
      </p:sp>
      <p:sp>
        <p:nvSpPr>
          <p:cNvPr id="29" name="Abgerundetes Rechteck 28">
            <a:extLst>
              <a:ext uri="{FF2B5EF4-FFF2-40B4-BE49-F238E27FC236}">
                <a16:creationId xmlns:a16="http://schemas.microsoft.com/office/drawing/2014/main" id="{81EC787A-14B4-BC42-BA78-B09D575EAE32}"/>
              </a:ext>
            </a:extLst>
          </p:cNvPr>
          <p:cNvSpPr/>
          <p:nvPr/>
        </p:nvSpPr>
        <p:spPr>
          <a:xfrm>
            <a:off x="1646732" y="5206936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2017</a:t>
            </a:r>
          </a:p>
        </p:txBody>
      </p:sp>
      <p:sp>
        <p:nvSpPr>
          <p:cNvPr id="30" name="Abgerundetes Rechteck 29">
            <a:extLst>
              <a:ext uri="{FF2B5EF4-FFF2-40B4-BE49-F238E27FC236}">
                <a16:creationId xmlns:a16="http://schemas.microsoft.com/office/drawing/2014/main" id="{49CE15CC-2C4D-CB47-A1AC-726A73F95F07}"/>
              </a:ext>
            </a:extLst>
          </p:cNvPr>
          <p:cNvSpPr/>
          <p:nvPr/>
        </p:nvSpPr>
        <p:spPr>
          <a:xfrm>
            <a:off x="5703477" y="6077658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38593894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767922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-java-tools 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POJOs implementiert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gewohntem Programmiermodell aus anderen Technologien (z.B. JPA)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A18DAB3-1F03-C641-824F-27A80E6F6B5D}"/>
              </a:ext>
            </a:extLst>
          </p:cNvPr>
          <p:cNvSpPr/>
          <p:nvPr/>
        </p:nvSpPr>
        <p:spPr>
          <a:xfrm>
            <a:off x="7169083" y="2059757"/>
            <a:ext cx="2262433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2112FB7-42E8-6948-A139-B91AE3A5E79B}"/>
              </a:ext>
            </a:extLst>
          </p:cNvPr>
          <p:cNvSpPr/>
          <p:nvPr/>
        </p:nvSpPr>
        <p:spPr>
          <a:xfrm>
            <a:off x="7169083" y="1220770"/>
            <a:ext cx="226243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5C299E00-1C79-9F45-ADE5-FDB168629359}"/>
              </a:ext>
            </a:extLst>
          </p:cNvPr>
          <p:cNvSpPr/>
          <p:nvPr/>
        </p:nvSpPr>
        <p:spPr>
          <a:xfrm>
            <a:off x="8300299" y="172604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23590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Root-Field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902048"/>
            <a:ext cx="890185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91655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842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Mutation und Input Typen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Komplexe Argumente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Input Typen) werden als POJO-Instanzen 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-Methode übergeben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759862"/>
            <a:ext cx="890185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5935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Felder, die nicht auf Root-Typen definiert sind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Eltern-Element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-java) wird als Methoden-Parameter übergeben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370203"/>
            <a:ext cx="89018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GraphQLResolver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&lt;Beer&gt;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shopRepository.findShopsSellingBeer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210343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2174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Bonus: Validierung beim Start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 überprüft die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beim Start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Wenn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fehlen oder fehlerhaft implementiert sind, wird ein Fehler geworfen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also erhöhte Sicherheit, dass die Anwendung auch funktioniert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E6031B5-88FA-6142-A971-95DB7187C5A9}"/>
              </a:ext>
            </a:extLst>
          </p:cNvPr>
          <p:cNvSpPr txBox="1"/>
          <p:nvPr/>
        </p:nvSpPr>
        <p:spPr>
          <a:xfrm>
            <a:off x="220717" y="3200630"/>
            <a:ext cx="948208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Caused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graphql.kickstart.tools.resolver.FieldResolverError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No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method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found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defined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in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unknown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&gt;:136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any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following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signatures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in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priority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order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endParaRPr lang="de-DE" sz="12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nh.graphql.beeradvisor.graphql.resolver.BeerResolver.shops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nh.graphql.beeradvisor.domain.Beer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nh.graphql.beeradvisor.graphql.resolver.BeerResolver.getShops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nh.graphql.beeradvisor.domain.Beer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nh.graphql.beeradvisor.graphql.resolver.BeerResolver.shops</a:t>
            </a:r>
            <a:endParaRPr lang="de-DE" sz="12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nh.graphql.beeradvisor.domain.Beer.shops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nh.graphql.beeradvisor.domain.Beer.getShops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nh.graphql.beeradvisor.domain.Beer.shops</a:t>
            </a:r>
            <a:endParaRPr lang="de-DE" sz="12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at graphql.kickstart.tools.resolver.FieldResolverScanner.missingFieldResolver(...)</a:t>
            </a:r>
          </a:p>
        </p:txBody>
      </p:sp>
    </p:spTree>
    <p:extLst>
      <p:ext uri="{BB962C8B-B14F-4D97-AF65-F5344CB8AC3E}">
        <p14:creationId xmlns:p14="http://schemas.microsoft.com/office/powerpoint/2010/main" val="34796453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spring-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7569200" cy="6931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spring-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https://docs.spring.io/spring-graphql/docs/current-SNAPSHOT/reference/html/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“Offizielle" Spring Lösung für GraphQL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Verbindet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mit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Boot (Konzepten)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Stellt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 über Spring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WebMVC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Spring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WebFlux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 Verfügung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Spring-Features 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-Schicht wie gewohnt nutzbar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Noch im Beta-Status (aktuell M3), erste Version erst im Juli veröffentlicht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86D4DB3-8290-D64D-B866-2A0BA2007181}"/>
              </a:ext>
            </a:extLst>
          </p:cNvPr>
          <p:cNvSpPr/>
          <p:nvPr/>
        </p:nvSpPr>
        <p:spPr>
          <a:xfrm>
            <a:off x="7169083" y="2059757"/>
            <a:ext cx="2262433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7CAE57D-2DD9-9148-9FB0-85FB23B98DBD}"/>
              </a:ext>
            </a:extLst>
          </p:cNvPr>
          <p:cNvSpPr/>
          <p:nvPr/>
        </p:nvSpPr>
        <p:spPr>
          <a:xfrm>
            <a:off x="7169083" y="1220770"/>
            <a:ext cx="226243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25249"/>
                </a:solidFill>
              </a:rPr>
              <a:t>spring-</a:t>
            </a:r>
            <a:r>
              <a:rPr lang="de-DE" dirty="0" err="1">
                <a:solidFill>
                  <a:srgbClr val="025249"/>
                </a:solidFill>
              </a:rPr>
              <a:t>graphql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86075F22-5AA9-F14C-9FC2-F7DDC37C3CB8}"/>
              </a:ext>
            </a:extLst>
          </p:cNvPr>
          <p:cNvSpPr/>
          <p:nvPr/>
        </p:nvSpPr>
        <p:spPr>
          <a:xfrm>
            <a:off x="8300299" y="172604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45179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spring-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016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6727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(@Argument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96CD50D-EDF5-5443-8E16-7D96DC210DF1}"/>
              </a:ext>
            </a:extLst>
          </p:cNvPr>
          <p:cNvSpPr/>
          <p:nvPr/>
        </p:nvSpPr>
        <p:spPr>
          <a:xfrm>
            <a:off x="3747052" y="3434137"/>
            <a:ext cx="40366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Mapping auf das Schema mit Namenskonventionen</a:t>
            </a:r>
            <a:endParaRPr lang="de-DE" sz="1400" dirty="0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7B1FC02-D09A-184D-A7E9-BE1A324A20ED}"/>
              </a:ext>
            </a:extLst>
          </p:cNvPr>
          <p:cNvCxnSpPr>
            <a:cxnSpLocks/>
          </p:cNvCxnSpPr>
          <p:nvPr/>
        </p:nvCxnSpPr>
        <p:spPr>
          <a:xfrm flipH="1">
            <a:off x="3339548" y="3588026"/>
            <a:ext cx="377687" cy="212028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86E5AC19-BDEF-3342-9024-B62CA8C8AC2E}"/>
              </a:ext>
            </a:extLst>
          </p:cNvPr>
          <p:cNvCxnSpPr>
            <a:cxnSpLocks/>
          </p:cNvCxnSpPr>
          <p:nvPr/>
        </p:nvCxnSpPr>
        <p:spPr>
          <a:xfrm flipH="1">
            <a:off x="3091070" y="3754599"/>
            <a:ext cx="2787925" cy="105324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7422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spring-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726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6727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ACB7AE8-F695-FD47-9E8C-27AE621D4CAA}"/>
              </a:ext>
            </a:extLst>
          </p:cNvPr>
          <p:cNvCxnSpPr>
            <a:cxnSpLocks/>
          </p:cNvCxnSpPr>
          <p:nvPr/>
        </p:nvCxnSpPr>
        <p:spPr>
          <a:xfrm flipH="1">
            <a:off x="5406887" y="4502426"/>
            <a:ext cx="944217" cy="305415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3575AC20-895F-8F42-860D-888DA74A3005}"/>
              </a:ext>
            </a:extLst>
          </p:cNvPr>
          <p:cNvSpPr/>
          <p:nvPr/>
        </p:nvSpPr>
        <p:spPr>
          <a:xfrm>
            <a:off x="6451280" y="4313583"/>
            <a:ext cx="29770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Argumente via Methoden Parameter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529048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IntelliJ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5856244" y="5705094"/>
            <a:ext cx="37625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plugins.jetbrains.com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plugin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/8097-js-graphql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04F2F4-C326-BF4F-B408-75193CE57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472" y="574225"/>
            <a:ext cx="5569056" cy="381512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277140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spring-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726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6727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</a:t>
            </a:r>
            <a:r>
              <a:rPr lang="de-DE" sz="1400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(Beer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shopRepository.findShopsSellingBeer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12E2BD3-7F60-C546-95A3-8BBCEFC6DCCC}"/>
              </a:ext>
            </a:extLst>
          </p:cNvPr>
          <p:cNvCxnSpPr>
            <a:cxnSpLocks/>
          </p:cNvCxnSpPr>
          <p:nvPr/>
        </p:nvCxnSpPr>
        <p:spPr>
          <a:xfrm flipH="1">
            <a:off x="4273826" y="5575852"/>
            <a:ext cx="944217" cy="305415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11094034-6C93-474C-A10C-626DA1891417}"/>
              </a:ext>
            </a:extLst>
          </p:cNvPr>
          <p:cNvSpPr/>
          <p:nvPr/>
        </p:nvSpPr>
        <p:spPr>
          <a:xfrm>
            <a:off x="5318219" y="5387009"/>
            <a:ext cx="31967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Eltern-Element als Methoden Parameter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1049409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Netflix</a:t>
            </a:r>
            <a:r>
              <a:rPr lang="de-DE" dirty="0"/>
              <a:t> DGS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Nextflix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Domain Graph Service Framework (DGS)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https://netflix.github.io/dgs/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Erste (open-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)-Version veröffentlicht im Februar 2021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Spring Boot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1176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Netflix</a:t>
            </a:r>
            <a:r>
              <a:rPr lang="de-DE" dirty="0"/>
              <a:t> DGS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Nextflix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Domain Graph Service Framework (DGS)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https://netflix.github.io/dgs/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Erste (open-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)-Version veröffentlicht im Februar 2021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Spring Boot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Features, die es nicht in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Code-Generator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Maven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erzeugt aus dem Schema Java-Klassen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Apollo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Federation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(Zusammenfügen verschiedener APIs zu einer)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2101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Netflix</a:t>
            </a:r>
            <a:r>
              <a:rPr lang="de-DE" dirty="0"/>
              <a:t> DGS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759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Nextflix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Domain Graph Service Framework (DGS)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https://netflix.github.io/dgs/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Erste (open-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)-Version veröffentlicht im Februar 2021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Spring Boot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Features, die es nicht in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Code-Generator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Maven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erzeugt aus dem Schema Java-Klassen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Apollo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Federation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(Zusammenfügen verschiedener APIs zu einer)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Aktuell schwer zu sagen, welches das „bessere“ Framework ist, und wie die beiden sich (gemeinsam) weiterentwickeln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2899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MicroProfile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MicroProfile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GraphQL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Code-first: Schema wird aus Code abgeleitet („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Entities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“ und „Components“)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Ähnlich wie in JPA das DB-Schema erzeugt werden kann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(im Gegensatz zum Schema-first-Ansatz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Aktuell kein 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Unterstützt u.a.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Quarkus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3D99287-906E-074A-B74D-41295ECC60C2}"/>
              </a:ext>
            </a:extLst>
          </p:cNvPr>
          <p:cNvSpPr/>
          <p:nvPr/>
        </p:nvSpPr>
        <p:spPr>
          <a:xfrm>
            <a:off x="6735453" y="5731497"/>
            <a:ext cx="2734011" cy="509047"/>
          </a:xfrm>
          <a:prstGeom prst="rect">
            <a:avLst/>
          </a:prstGeom>
          <a:solidFill>
            <a:srgbClr val="549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MicroProfile</a:t>
            </a:r>
            <a:r>
              <a:rPr lang="de-DE" dirty="0">
                <a:solidFill>
                  <a:srgbClr val="025249"/>
                </a:solidFill>
              </a:rPr>
              <a:t> GraphQL</a:t>
            </a:r>
          </a:p>
        </p:txBody>
      </p:sp>
    </p:spTree>
    <p:extLst>
      <p:ext uri="{BB962C8B-B14F-4D97-AF65-F5344CB8AC3E}">
        <p14:creationId xmlns:p14="http://schemas.microsoft.com/office/powerpoint/2010/main" val="9062372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MicroProfile</a:t>
            </a:r>
            <a:r>
              <a:rPr lang="de-DE" dirty="0"/>
              <a:t> GraphQL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Aus POJOs wird das Schema abgeleitet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DED2F83-7ACB-684F-895B-DB95D2001C34}"/>
              </a:ext>
            </a:extLst>
          </p:cNvPr>
          <p:cNvSpPr txBox="1"/>
          <p:nvPr/>
        </p:nvSpPr>
        <p:spPr>
          <a:xfrm>
            <a:off x="520142" y="2587065"/>
            <a:ext cx="90371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@Type</a:t>
            </a:r>
          </a:p>
          <a:p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@Name("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") </a:t>
            </a:r>
          </a:p>
          <a:p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@Description("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Represents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a Beer 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that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can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rated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")</a:t>
            </a:r>
          </a:p>
          <a:p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Ignore</a:t>
            </a:r>
            <a:endParaRPr lang="de-DE" b="1" dirty="0">
              <a:solidFill>
                <a:srgbClr val="5493CB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primaryKey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  // nicht über API bereitstellen         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NonNull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5879216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MicroProfile</a:t>
            </a:r>
            <a:r>
              <a:rPr lang="de-DE" dirty="0"/>
              <a:t> GraphQL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Mit „Components“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DED2F83-7ACB-684F-895B-DB95D2001C34}"/>
              </a:ext>
            </a:extLst>
          </p:cNvPr>
          <p:cNvSpPr txBox="1"/>
          <p:nvPr/>
        </p:nvSpPr>
        <p:spPr>
          <a:xfrm>
            <a:off x="434404" y="1601053"/>
            <a:ext cx="903719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GraphQLApi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</a:p>
          <a:p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BeerApi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        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@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@Query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("Returns a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specific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identified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     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String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beerRepository.getBeerById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@Query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List&lt;Shop&gt; </a:t>
            </a:r>
            <a:r>
              <a:rPr lang="de-DE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@Source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shopRepository.findShopsSellingBeer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3276621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Abschliessend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Welches Framework soll ich denn nun nehmen?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Spring Welt: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Zukunft wird zeigen, welches „besser“ ist (könnte sein, dass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 ein Aufsatz für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und weitere Features zur Verfügung stellt)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4518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Abschliessend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Welches Framework soll ich denn nun nehmen?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Spring Welt: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Zukunft wird zeigen, welches „besser“ ist (könnte sein, dass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 ein Aufsatz für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und weitere Features zur Verfügung stellt)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oder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HTTP Endpunkt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9490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715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Abschliessend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Welches Framework soll ich denn nun nehmen?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Spring Welt: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Zukunft wird zeigen, welches „besser“ ist (könnte sein, dass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 ein Aufsatz für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und weitere Features zur Verfügung stellt)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oder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HTTP Endpunkt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würde aber auch funktionieren)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166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Vergleich mit REST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</p:spTree>
    <p:extLst>
      <p:ext uri="{BB962C8B-B14F-4D97-AF65-F5344CB8AC3E}">
        <p14:creationId xmlns:p14="http://schemas.microsoft.com/office/powerpoint/2010/main" val="314416823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595809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2041965" y="4678415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  <a:hlinkClick r:id="rId3"/>
              </a:rPr>
              <a:t>https://react.schule/wjax-graphql</a:t>
            </a:r>
            <a:r>
              <a:rPr lang="de-DE" sz="2400" b="1" dirty="0">
                <a:solidFill>
                  <a:srgbClr val="41719C"/>
                </a:solidFill>
              </a:rPr>
              <a:t> (PDF)</a:t>
            </a: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Kontakt: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4351</Words>
  <Application>Microsoft Macintosh PowerPoint</Application>
  <PresentationFormat>A4-Papier (210 x 297 mm)</PresentationFormat>
  <Paragraphs>966</Paragraphs>
  <Slides>90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90</vt:i4>
      </vt:variant>
    </vt:vector>
  </HeadingPairs>
  <TitlesOfParts>
    <vt:vector size="103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W-Jax 2021 | 11. November 2021, online/München | @nilshartmann</vt:lpstr>
      <vt:lpstr>https://nilshartmann.net</vt:lpstr>
      <vt:lpstr>Teil 1</vt:lpstr>
      <vt:lpstr>PowerPoint-Präsentation</vt:lpstr>
      <vt:lpstr>GraphQL</vt:lpstr>
      <vt:lpstr>Source: https://github.com/nilshartmann/graphql-java-talk</vt:lpstr>
      <vt:lpstr>http://localhost:9000</vt:lpstr>
      <vt:lpstr>PowerPoint-Präsentation</vt:lpstr>
      <vt:lpstr>PowerPoint-Präsentation</vt:lpstr>
      <vt:lpstr>BeerAdvisor Domaine</vt:lpstr>
      <vt:lpstr>Abfragen mit REST</vt:lpstr>
      <vt:lpstr>Abfragen mit REST</vt:lpstr>
      <vt:lpstr>Abfragen mit REST</vt:lpstr>
      <vt:lpstr>Abfragen mit REST</vt:lpstr>
      <vt:lpstr>GraphQL Queries</vt:lpstr>
      <vt:lpstr>GraphQL Queries</vt:lpstr>
      <vt:lpstr>GraphQL Queries</vt:lpstr>
      <vt:lpstr>GraphQL Queries</vt:lpstr>
      <vt:lpstr>REST APIs</vt:lpstr>
      <vt:lpstr>GraphQL APIs</vt:lpstr>
      <vt:lpstr>GraphQL APIs</vt:lpstr>
      <vt:lpstr>PowerPoint-Präsentation</vt:lpstr>
      <vt:lpstr>PowerPoint-Präsentation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PowerPoint-Präsentation</vt:lpstr>
      <vt:lpstr>Runtime (AKA: Your application)</vt:lpstr>
      <vt:lpstr>GraphQL APIs</vt:lpstr>
      <vt:lpstr>GraphQL für Java Anwendungen</vt:lpstr>
      <vt:lpstr>GraphQL für Java Anwendungen</vt:lpstr>
      <vt:lpstr>GraphQL für Java Anwendungen</vt:lpstr>
      <vt:lpstr>GraphQL für Java Anwendungen</vt:lpstr>
      <vt:lpstr>GraphQL für Java Anwendungen</vt:lpstr>
      <vt:lpstr>GraphQL für Java Anwendungen</vt:lpstr>
      <vt:lpstr>GraphQL Server mit graphql-java</vt:lpstr>
      <vt:lpstr>GraphQL Server mit graphql-java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Query beantworten: Data FEtcher</vt:lpstr>
      <vt:lpstr>Query beantworten: Data FEtcher</vt:lpstr>
      <vt:lpstr>Query beantworten: Data FEtcher</vt:lpstr>
      <vt:lpstr>Query beantworten: Data FEtcher</vt:lpstr>
      <vt:lpstr>Query beantworten: Data FEtcher</vt:lpstr>
      <vt:lpstr>Query beantworten: Data FEtcher</vt:lpstr>
      <vt:lpstr>DataFetcher</vt:lpstr>
      <vt:lpstr>DataFetcher</vt:lpstr>
      <vt:lpstr>Daten ermittLUNG zur Laufzeit</vt:lpstr>
      <vt:lpstr>Daten ermittLUNG zur Laufzeit</vt:lpstr>
      <vt:lpstr>Daten ermittLUNG zur Laufzeit</vt:lpstr>
      <vt:lpstr>Daten ermittLUNG zur Laufzeit</vt:lpstr>
      <vt:lpstr>Daten ermittLUNG zur Laufzeit</vt:lpstr>
      <vt:lpstr>Daten ermittLUNG zur Laufzeit</vt:lpstr>
      <vt:lpstr>Daten ermittLUNG zur Laufzeit</vt:lpstr>
      <vt:lpstr>graphql-java</vt:lpstr>
      <vt:lpstr>Ausführung von Queries</vt:lpstr>
      <vt:lpstr>Ausführung von Queries</vt:lpstr>
      <vt:lpstr>Higher level Frameworks</vt:lpstr>
      <vt:lpstr>Higher level Frameworks</vt:lpstr>
      <vt:lpstr>Higher level Frameworks</vt:lpstr>
      <vt:lpstr>Higher level Frameworks</vt:lpstr>
      <vt:lpstr>graphql-java-tools</vt:lpstr>
      <vt:lpstr>graphql-java-tools</vt:lpstr>
      <vt:lpstr>graphql-java-tools</vt:lpstr>
      <vt:lpstr>graphql-java-tools</vt:lpstr>
      <vt:lpstr>graphql-java-tools</vt:lpstr>
      <vt:lpstr>spring-graphql</vt:lpstr>
      <vt:lpstr>spring-graphql</vt:lpstr>
      <vt:lpstr>spring-graphql</vt:lpstr>
      <vt:lpstr>spring-graphql</vt:lpstr>
      <vt:lpstr>Netflix DGS</vt:lpstr>
      <vt:lpstr>Netflix DGS</vt:lpstr>
      <vt:lpstr>Netflix DGS</vt:lpstr>
      <vt:lpstr>MicroProfile GraphQL</vt:lpstr>
      <vt:lpstr>MicroProfile GraphQL</vt:lpstr>
      <vt:lpstr>MicroProfile GraphQL</vt:lpstr>
      <vt:lpstr>GraphQL für Java Anwendungen</vt:lpstr>
      <vt:lpstr>GraphQL für Java Anwendungen</vt:lpstr>
      <vt:lpstr>GraphQL für Java Anwendungen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1172</cp:revision>
  <cp:lastPrinted>2019-09-03T13:49:24Z</cp:lastPrinted>
  <dcterms:created xsi:type="dcterms:W3CDTF">2016-03-28T15:59:53Z</dcterms:created>
  <dcterms:modified xsi:type="dcterms:W3CDTF">2021-11-11T09:56:58Z</dcterms:modified>
</cp:coreProperties>
</file>